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66" r:id="rId9"/>
    <p:sldId id="268" r:id="rId10"/>
    <p:sldId id="281" r:id="rId11"/>
    <p:sldId id="270" r:id="rId12"/>
    <p:sldId id="271" r:id="rId13"/>
    <p:sldId id="282" r:id="rId14"/>
    <p:sldId id="272" r:id="rId15"/>
    <p:sldId id="283" r:id="rId16"/>
    <p:sldId id="269" r:id="rId17"/>
    <p:sldId id="274" r:id="rId1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61"/>
    <a:srgbClr val="B2B2B2"/>
    <a:srgbClr val="F6F6F6"/>
    <a:srgbClr val="93C47D"/>
    <a:srgbClr val="FFF8E5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13" d="100"/>
          <a:sy n="113" d="100"/>
        </p:scale>
        <p:origin x="110" y="456"/>
      </p:cViewPr>
      <p:guideLst>
        <p:guide orient="horz" pos="2183"/>
        <p:guide pos="37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>
              <a:lnSpc>
                <a:spcPct val="100000"/>
              </a:lnSpc>
            </a:pPr>
            <a:endParaRPr lang="en-US" altLang="zh-CN" kern="0" spc="-80" dirty="0">
              <a:solidFill>
                <a:srgbClr val="043361">
                  <a:alpha val="100000"/>
                </a:srgbClr>
              </a:solidFill>
              <a:latin typeface="Times New Roman" panose="02020603050405020304" pitchFamily="18" charset="0"/>
              <a:ea typeface="Arial" panose="020B0604020202090204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kern="0" spc="-10" dirty="0">
              <a:solidFill>
                <a:srgbClr val="ED7650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2024/2/22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2024/2/22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6210" y="965200"/>
            <a:ext cx="117341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rtl="0" eaLnBrk="0">
              <a:lnSpc>
                <a:spcPct val="100000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Test-Time Domain Adaptation by Learning Domain-Aware Batch Normalization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03522" y="2621280"/>
            <a:ext cx="9439540" cy="3340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eaLnBrk="0">
              <a:lnSpc>
                <a:spcPct val="91000"/>
              </a:lnSpc>
            </a:pPr>
            <a:r>
              <a:rPr lang="en-US" sz="2000" kern="0" spc="-6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Yanan Wu</a:t>
            </a:r>
            <a:r>
              <a:rPr lang="en-US" sz="2000" kern="0" spc="-60" baseline="4000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*        </a:t>
            </a:r>
            <a:r>
              <a:rPr lang="en-US" sz="2000" kern="0" spc="-6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Zhixiang Chi</a:t>
            </a:r>
            <a:r>
              <a:rPr lang="en-US" sz="2000" kern="0" spc="-60" baseline="4000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*</a:t>
            </a:r>
            <a:r>
              <a:rPr lang="en-US" sz="2000" kern="0" spc="-6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     Yang Wang      Konstantinos N. Plataniotis     </a:t>
            </a:r>
            <a:r>
              <a:rPr lang="en-US" sz="2000" kern="0" spc="-60" dirty="0" err="1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Songhe</a:t>
            </a:r>
            <a:r>
              <a:rPr lang="en-US" sz="2000" kern="0" spc="-6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 Feng</a:t>
            </a:r>
            <a:endParaRPr lang="en-US" sz="2000" kern="0" spc="-60" baseline="40000" dirty="0">
              <a:solidFill>
                <a:srgbClr val="043361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  <a:sym typeface="+mn-ea"/>
            </a:endParaRPr>
          </a:p>
          <a:p>
            <a:pPr eaLnBrk="0">
              <a:lnSpc>
                <a:spcPct val="91000"/>
              </a:lnSpc>
            </a:pPr>
            <a:endParaRPr lang="en-US" sz="2000" kern="0" spc="-60" baseline="40000" dirty="0">
              <a:solidFill>
                <a:srgbClr val="043361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  <a:sym typeface="+mn-ea"/>
            </a:endParaRPr>
          </a:p>
          <a:p>
            <a:pPr eaLnBrk="0">
              <a:lnSpc>
                <a:spcPct val="91000"/>
              </a:lnSpc>
            </a:pPr>
            <a:endParaRPr lang="en-US" sz="2000" kern="0" spc="-60" baseline="40000" dirty="0">
              <a:solidFill>
                <a:srgbClr val="043361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  <a:sym typeface="+mn-ea"/>
            </a:endParaRPr>
          </a:p>
          <a:p>
            <a:pPr algn="r" eaLnBrk="0">
              <a:lnSpc>
                <a:spcPct val="91000"/>
              </a:lnSpc>
            </a:pPr>
            <a:r>
              <a:rPr lang="en-US" altLang="zh-CN" sz="2000" kern="0" spc="-60" baseline="4000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   </a:t>
            </a:r>
            <a:endParaRPr lang="en-US" sz="2000" kern="0" spc="-60" baseline="40000" dirty="0">
              <a:solidFill>
                <a:srgbClr val="043361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  <a:sym typeface="+mn-ea"/>
            </a:endParaRPr>
          </a:p>
          <a:p>
            <a:pPr algn="r" rtl="0" eaLnBrk="0">
              <a:lnSpc>
                <a:spcPct val="91000"/>
              </a:lnSpc>
            </a:pPr>
            <a:r>
              <a:rPr lang="en-US" altLang="zh-CN" sz="2000" kern="0" spc="-60" baseline="40000" dirty="0">
                <a:solidFill>
                  <a:srgbClr val="043361">
                    <a:alpha val="100000"/>
                  </a:srgbClr>
                </a:solidFill>
                <a:latin typeface="Georgia" panose="02040502050405020303" pitchFamily="18" charset="0"/>
                <a:ea typeface="Arial" panose="020B0604020202090204"/>
                <a:cs typeface="Times New Roman Bold" panose="02020603050405020304" charset="0"/>
                <a:sym typeface="+mn-ea"/>
              </a:rPr>
              <a:t> </a:t>
            </a:r>
            <a:endParaRPr lang="zh-CN" altLang="en-US" sz="2000" kern="0" spc="-60" baseline="40000" dirty="0">
              <a:solidFill>
                <a:srgbClr val="043361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18625" y="4688840"/>
            <a:ext cx="1903095" cy="433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 rtl="0" eaLnBrk="0">
              <a:lnSpc>
                <a:spcPct val="91000"/>
              </a:lnSpc>
            </a:pPr>
            <a:endParaRPr lang="en-US" sz="2000" b="1" kern="0" spc="-60" baseline="40000" dirty="0">
              <a:solidFill>
                <a:srgbClr val="043361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8545" y="4787900"/>
            <a:ext cx="1903095" cy="4330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 rtl="0" eaLnBrk="0">
              <a:lnSpc>
                <a:spcPct val="91000"/>
              </a:lnSpc>
            </a:pPr>
            <a:endParaRPr lang="en-US" sz="2000" b="1" kern="0" spc="-60" baseline="40000" dirty="0">
              <a:solidFill>
                <a:srgbClr val="043361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pic>
        <p:nvPicPr>
          <p:cNvPr id="17" name="图片 4" descr="(OC7_T$6(`PTE@@B]JO`%[X">
            <a:extLst>
              <a:ext uri="{FF2B5EF4-FFF2-40B4-BE49-F238E27FC236}">
                <a16:creationId xmlns:a16="http://schemas.microsoft.com/office/drawing/2014/main" id="{D03CE520-73DF-44E4-8EBC-3B300A060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34" y="4478020"/>
            <a:ext cx="3418840" cy="854710"/>
          </a:xfrm>
          <a:prstGeom prst="rect">
            <a:avLst/>
          </a:prstGeom>
        </p:spPr>
      </p:pic>
      <p:pic>
        <p:nvPicPr>
          <p:cNvPr id="22" name="图片 16" descr="Unknown">
            <a:extLst>
              <a:ext uri="{FF2B5EF4-FFF2-40B4-BE49-F238E27FC236}">
                <a16:creationId xmlns:a16="http://schemas.microsoft.com/office/drawing/2014/main" id="{6BE3EBF5-3471-483D-A51F-8D30CDB1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10" y="3925916"/>
            <a:ext cx="2659380" cy="1966884"/>
          </a:xfrm>
          <a:prstGeom prst="rect">
            <a:avLst/>
          </a:prstGeom>
        </p:spPr>
      </p:pic>
      <p:pic>
        <p:nvPicPr>
          <p:cNvPr id="23" name="图片 17" descr="BJTU">
            <a:extLst>
              <a:ext uri="{FF2B5EF4-FFF2-40B4-BE49-F238E27FC236}">
                <a16:creationId xmlns:a16="http://schemas.microsoft.com/office/drawing/2014/main" id="{D4ACEADE-5CE5-4931-8E15-14EC8C226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337" y="4002059"/>
            <a:ext cx="2034540" cy="20345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1C766D-923C-468A-A1C0-E9AF501B6252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CC0A160-61BF-405D-9D5B-ADA476F639AA}"/>
              </a:ext>
            </a:extLst>
          </p:cNvPr>
          <p:cNvSpPr/>
          <p:nvPr/>
        </p:nvSpPr>
        <p:spPr>
          <a:xfrm>
            <a:off x="3180447" y="260194"/>
            <a:ext cx="6396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Learning to Adapt (second stage)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3D604-E9A8-49BE-B89A-FF5D01126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32" y="1288036"/>
            <a:ext cx="5655797" cy="5402553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60B899E0-AF5F-4BD7-977A-11F89B6AF108}"/>
              </a:ext>
            </a:extLst>
          </p:cNvPr>
          <p:cNvSpPr/>
          <p:nvPr/>
        </p:nvSpPr>
        <p:spPr>
          <a:xfrm>
            <a:off x="3085197" y="3023276"/>
            <a:ext cx="514178" cy="3337555"/>
          </a:xfrm>
          <a:prstGeom prst="leftBrace">
            <a:avLst>
              <a:gd name="adj1" fmla="val 83279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03519-E762-4679-8067-3E2B12A3AD3F}"/>
              </a:ext>
            </a:extLst>
          </p:cNvPr>
          <p:cNvSpPr txBox="1"/>
          <p:nvPr/>
        </p:nvSpPr>
        <p:spPr>
          <a:xfrm>
            <a:off x="104503" y="4233796"/>
            <a:ext cx="288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Training and  evaluation protocol alignment via simulation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30292-84BE-4363-BB7A-FEFA78A40572}"/>
              </a:ext>
            </a:extLst>
          </p:cNvPr>
          <p:cNvSpPr/>
          <p:nvPr/>
        </p:nvSpPr>
        <p:spPr>
          <a:xfrm>
            <a:off x="4323806" y="5329646"/>
            <a:ext cx="3422468" cy="3004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11D07-AB07-4FE6-A6FB-A3666BA14D01}"/>
              </a:ext>
            </a:extLst>
          </p:cNvPr>
          <p:cNvSpPr txBox="1"/>
          <p:nvPr/>
        </p:nvSpPr>
        <p:spPr>
          <a:xfrm>
            <a:off x="8761045" y="5249459"/>
            <a:ext cx="3326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Learning objective 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B9FA29-3CA7-432D-8648-A29907236F7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940040" y="5449514"/>
            <a:ext cx="821005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9691BDF-FB1E-474E-A394-EF4E68798EAA}"/>
              </a:ext>
            </a:extLst>
          </p:cNvPr>
          <p:cNvGrpSpPr/>
          <p:nvPr/>
        </p:nvGrpSpPr>
        <p:grpSpPr>
          <a:xfrm>
            <a:off x="6856497" y="1704460"/>
            <a:ext cx="2796782" cy="3763316"/>
            <a:chOff x="8914648" y="1933725"/>
            <a:chExt cx="2796782" cy="376331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5D06FF-1ED4-46B2-B32A-575513998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648" y="2481122"/>
              <a:ext cx="2796782" cy="321591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7944F5-4D27-442B-8B67-64660E8F8E05}"/>
                </a:ext>
              </a:extLst>
            </p:cNvPr>
            <p:cNvSpPr/>
            <p:nvPr/>
          </p:nvSpPr>
          <p:spPr>
            <a:xfrm>
              <a:off x="10031114" y="1933725"/>
              <a:ext cx="563850" cy="572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783531-083A-40A4-A617-DEAEDDAC6289}"/>
              </a:ext>
            </a:extLst>
          </p:cNvPr>
          <p:cNvCxnSpPr>
            <a:cxnSpLocks/>
          </p:cNvCxnSpPr>
          <p:nvPr/>
        </p:nvCxnSpPr>
        <p:spPr>
          <a:xfrm flipV="1">
            <a:off x="5254937" y="3000180"/>
            <a:ext cx="1729315" cy="171927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D4BF723-10D2-4892-8C57-8E812913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202" y="6118802"/>
            <a:ext cx="4832754" cy="48649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77620" y="1257682"/>
            <a:ext cx="107626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Acquire domain-specific knowledge via auxiliary branch followed by inference</a:t>
            </a:r>
          </a:p>
        </p:txBody>
      </p:sp>
      <p:sp>
        <p:nvSpPr>
          <p:cNvPr id="11" name="矩形 10"/>
          <p:cNvSpPr/>
          <p:nvPr/>
        </p:nvSpPr>
        <p:spPr>
          <a:xfrm>
            <a:off x="3371143" y="6072134"/>
            <a:ext cx="6572250" cy="572135"/>
          </a:xfrm>
          <a:prstGeom prst="rect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20DDF-BEC5-4D47-8DCA-9D522B282D4C}"/>
              </a:ext>
            </a:extLst>
          </p:cNvPr>
          <p:cNvSpPr/>
          <p:nvPr/>
        </p:nvSpPr>
        <p:spPr>
          <a:xfrm>
            <a:off x="1616469" y="262671"/>
            <a:ext cx="9635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Test-time Domain Adaptation on Unseen Domains</a:t>
            </a:r>
            <a:endParaRPr lang="en-US" sz="3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8ABBFF-C508-440D-8149-99F505B8A613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784C6F-2FCE-4C35-943D-4594A633C325}"/>
              </a:ext>
            </a:extLst>
          </p:cNvPr>
          <p:cNvGrpSpPr/>
          <p:nvPr/>
        </p:nvGrpSpPr>
        <p:grpSpPr>
          <a:xfrm>
            <a:off x="2123777" y="2276595"/>
            <a:ext cx="3612472" cy="3632539"/>
            <a:chOff x="4396288" y="2962790"/>
            <a:chExt cx="3612472" cy="3632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0F2545-430E-40E9-B500-3BEA40C64651}"/>
                </a:ext>
              </a:extLst>
            </p:cNvPr>
            <p:cNvGrpSpPr/>
            <p:nvPr/>
          </p:nvGrpSpPr>
          <p:grpSpPr>
            <a:xfrm>
              <a:off x="4655669" y="2962790"/>
              <a:ext cx="3353091" cy="3632539"/>
              <a:chOff x="4895319" y="2400145"/>
              <a:chExt cx="3353091" cy="36325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5E900A3-F491-49E4-8ED6-5174790BD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5319" y="2400145"/>
                <a:ext cx="3353091" cy="356646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BAB72C5-0F2F-4A33-B918-3208970525AB}"/>
                  </a:ext>
                </a:extLst>
              </p:cNvPr>
              <p:cNvSpPr/>
              <p:nvPr/>
            </p:nvSpPr>
            <p:spPr>
              <a:xfrm>
                <a:off x="5883304" y="5460549"/>
                <a:ext cx="563850" cy="5721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F06098-24A3-45FA-8FBC-E479D9374412}"/>
                </a:ext>
              </a:extLst>
            </p:cNvPr>
            <p:cNvSpPr/>
            <p:nvPr/>
          </p:nvSpPr>
          <p:spPr>
            <a:xfrm>
              <a:off x="4396288" y="5730077"/>
              <a:ext cx="563850" cy="738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07042" y="355851"/>
            <a:ext cx="8588905" cy="398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 rtl="0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Results: comparison with the state-of-the-art </a:t>
            </a:r>
            <a:endParaRPr lang="en-US" altLang="zh-CN" sz="3600" b="1" kern="0" spc="-80" dirty="0">
              <a:solidFill>
                <a:srgbClr val="043361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2494" y="4981871"/>
            <a:ext cx="626872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" dirty="0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WILDS benchmark: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kern="0" spc="-10" dirty="0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Large number of unseen target domains.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kern="0" spc="-10" dirty="0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Data imbalance at both domain- and class-level.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kern="0" spc="-10" dirty="0">
              <a:solidFill>
                <a:srgbClr val="C00000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275080"/>
            <a:ext cx="11608435" cy="3452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EC1721-C1CD-4338-BC0E-57619D738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6" y="122510"/>
            <a:ext cx="2748001" cy="865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ED6848-E0D4-4FCE-B7FF-B98D58A68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68" y="4748530"/>
            <a:ext cx="5826682" cy="13234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01CF2A-58BB-41A0-BA24-AD650ECE84D6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056A2BE-7004-43C8-97D6-667EA39887BE}"/>
              </a:ext>
            </a:extLst>
          </p:cNvPr>
          <p:cNvSpPr/>
          <p:nvPr/>
        </p:nvSpPr>
        <p:spPr>
          <a:xfrm>
            <a:off x="2205087" y="260194"/>
            <a:ext cx="8158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Evaluation on Domain-specific Knowledge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17856-FD55-42D4-84B3-7CACC6991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39" y="2479969"/>
            <a:ext cx="9025025" cy="1898062"/>
          </a:xfrm>
          <a:prstGeom prst="rect">
            <a:avLst/>
          </a:prstGeom>
        </p:spPr>
      </p:pic>
      <p:sp>
        <p:nvSpPr>
          <p:cNvPr id="7" name="文本框 1">
            <a:extLst>
              <a:ext uri="{FF2B5EF4-FFF2-40B4-BE49-F238E27FC236}">
                <a16:creationId xmlns:a16="http://schemas.microsoft.com/office/drawing/2014/main" id="{C78408E4-B082-4E1C-B7C9-8065A7140F3F}"/>
              </a:ext>
            </a:extLst>
          </p:cNvPr>
          <p:cNvSpPr txBox="1"/>
          <p:nvPr/>
        </p:nvSpPr>
        <p:spPr>
          <a:xfrm>
            <a:off x="2528974" y="1547791"/>
            <a:ext cx="62687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" dirty="0" err="1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iWildCam</a:t>
            </a:r>
            <a:r>
              <a:rPr lang="en-US" sz="2000" b="1" kern="0" spc="-10" dirty="0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 benchmark: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kern="0" spc="-10" dirty="0">
                <a:solidFill>
                  <a:srgbClr val="C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48 OOD unseen target domains.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D3CA5-970D-40C9-B942-64A48657B697}"/>
              </a:ext>
            </a:extLst>
          </p:cNvPr>
          <p:cNvSpPr/>
          <p:nvPr/>
        </p:nvSpPr>
        <p:spPr>
          <a:xfrm>
            <a:off x="6396446" y="2877699"/>
            <a:ext cx="2158274" cy="1281128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C7E61-3F46-4681-8847-8884E560094B}"/>
              </a:ext>
            </a:extLst>
          </p:cNvPr>
          <p:cNvSpPr txBox="1"/>
          <p:nvPr/>
        </p:nvSpPr>
        <p:spPr>
          <a:xfrm>
            <a:off x="5663334" y="5160554"/>
            <a:ext cx="418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Compute adapted Affine Parameters for each domain.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Random shuffle them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82D4FE-D4F9-455F-B011-1D091FAD77D9}"/>
              </a:ext>
            </a:extLst>
          </p:cNvPr>
          <p:cNvCxnSpPr>
            <a:cxnSpLocks/>
          </p:cNvCxnSpPr>
          <p:nvPr/>
        </p:nvCxnSpPr>
        <p:spPr>
          <a:xfrm>
            <a:off x="7475583" y="4448181"/>
            <a:ext cx="0" cy="66197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1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5890" y="408305"/>
            <a:ext cx="11600180" cy="398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r" rtl="0" eaLnBrk="0">
              <a:lnSpc>
                <a:spcPts val="2665"/>
              </a:lnSpc>
            </a:pPr>
            <a:r>
              <a:rPr lang="en-US" altLang="zh-CN" sz="28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Visualizations: representation of  target domain partial-classes from iWildCam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2765" y="60217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" dirty="0">
                <a:solidFill>
                  <a:srgbClr val="0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Left: feature distribution before adaptation</a:t>
            </a:r>
            <a:endParaRPr lang="en-US" altLang="en-US" sz="2000" b="1" kern="0" spc="-10" dirty="0">
              <a:solidFill>
                <a:srgbClr val="000000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00520" y="6039485"/>
            <a:ext cx="52552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kern="0" spc="-10" dirty="0">
                <a:solidFill>
                  <a:srgbClr val="0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Right: feature distribution after adaptation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519555"/>
            <a:ext cx="4819650" cy="38188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0" y="1668145"/>
            <a:ext cx="4594225" cy="3670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C6C704-29E2-4EDC-B996-18CC6D0C9CFF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E89204-D328-4AC6-A550-9F8C284FD566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4E30E66-DC75-4496-8884-988789F65EFB}"/>
              </a:ext>
            </a:extLst>
          </p:cNvPr>
          <p:cNvSpPr/>
          <p:nvPr/>
        </p:nvSpPr>
        <p:spPr>
          <a:xfrm>
            <a:off x="2619289" y="267325"/>
            <a:ext cx="7119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Integration with other TTA Method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D5083-A5AC-49D9-9A33-583BAC02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24" y="2134509"/>
            <a:ext cx="8198762" cy="2322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7F1CF-FEE7-4A07-A25E-C8492FEB8B40}"/>
              </a:ext>
            </a:extLst>
          </p:cNvPr>
          <p:cNvSpPr/>
          <p:nvPr/>
        </p:nvSpPr>
        <p:spPr>
          <a:xfrm>
            <a:off x="8237927" y="3544143"/>
            <a:ext cx="1116046" cy="66197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DF532-F255-419B-984D-64717644C5D0}"/>
              </a:ext>
            </a:extLst>
          </p:cNvPr>
          <p:cNvSpPr txBox="1"/>
          <p:nvPr/>
        </p:nvSpPr>
        <p:spPr>
          <a:xfrm>
            <a:off x="6706427" y="5012861"/>
            <a:ext cx="3968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Adapt to domain first.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Further improvement with instance-based TTA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DCBBD9-BE7F-415C-8386-CA138802E60C}"/>
              </a:ext>
            </a:extLst>
          </p:cNvPr>
          <p:cNvCxnSpPr>
            <a:cxnSpLocks/>
          </p:cNvCxnSpPr>
          <p:nvPr/>
        </p:nvCxnSpPr>
        <p:spPr>
          <a:xfrm>
            <a:off x="8782836" y="4219294"/>
            <a:ext cx="0" cy="66197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2" y="2269489"/>
            <a:ext cx="5985935" cy="28811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8EF8D1-D29F-4422-ADD2-220888CDA975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AAC9E1-98B5-461A-B5E4-0B400C30E689}"/>
              </a:ext>
            </a:extLst>
          </p:cNvPr>
          <p:cNvSpPr/>
          <p:nvPr/>
        </p:nvSpPr>
        <p:spPr>
          <a:xfrm>
            <a:off x="5000709" y="256690"/>
            <a:ext cx="1821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Ablation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01DA6-1B6D-4EE4-9F56-EF92E50C1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994" y="2353237"/>
            <a:ext cx="5322194" cy="2547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02AA2-5550-4237-8F05-2CAE64200F45}"/>
              </a:ext>
            </a:extLst>
          </p:cNvPr>
          <p:cNvSpPr txBox="1"/>
          <p:nvPr/>
        </p:nvSpPr>
        <p:spPr>
          <a:xfrm>
            <a:off x="867813" y="5299055"/>
            <a:ext cx="5397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Evaluation on each component.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01827-F7DC-454A-8DDC-DC7EBE8C57EA}"/>
              </a:ext>
            </a:extLst>
          </p:cNvPr>
          <p:cNvSpPr txBox="1"/>
          <p:nvPr/>
        </p:nvSpPr>
        <p:spPr>
          <a:xfrm>
            <a:off x="7204266" y="5299054"/>
            <a:ext cx="5397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</a:rPr>
              <a:t>Evaluation on SSL methods.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957445" y="1114001"/>
            <a:ext cx="2277110" cy="3987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rtl="0" eaLnBrk="0">
              <a:lnSpc>
                <a:spcPts val="2665"/>
              </a:lnSpc>
            </a:pPr>
            <a:r>
              <a:rPr lang="en-US" altLang="zh-CN" sz="28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Thanks!</a:t>
            </a:r>
          </a:p>
          <a:p>
            <a:pPr algn="ctr" rtl="0" eaLnBrk="0">
              <a:lnSpc>
                <a:spcPts val="2665"/>
              </a:lnSpc>
            </a:pPr>
            <a:endParaRPr lang="en-US" altLang="zh-CN" sz="2800" b="1" kern="0" spc="-80" dirty="0">
              <a:solidFill>
                <a:srgbClr val="043361">
                  <a:alpha val="100000"/>
                </a:srgbClr>
              </a:solidFill>
              <a:latin typeface="Times New Roman Bold" panose="02020603050405020304" charset="0"/>
              <a:ea typeface="Arial" panose="020B0604020202090204"/>
              <a:cs typeface="Times New Roman Bold" panose="02020603050405020304" charset="0"/>
              <a:sym typeface="+mn-ea"/>
            </a:endParaRPr>
          </a:p>
          <a:p>
            <a:pPr algn="ctr" eaLnBrk="0">
              <a:lnSpc>
                <a:spcPts val="2665"/>
              </a:lnSpc>
            </a:pPr>
            <a:r>
              <a:rPr lang="en-US" altLang="zh-CN" sz="28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Poster #</a:t>
            </a:r>
            <a:r>
              <a:rPr lang="en-US" sz="28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</a:rPr>
              <a:t>386</a:t>
            </a:r>
            <a:r>
              <a:rPr lang="en-US" altLang="zh-CN" sz="28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  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904875" y="2742777"/>
            <a:ext cx="10382250" cy="2699385"/>
          </a:xfrm>
          <a:prstGeom prst="roundRect">
            <a:avLst/>
          </a:prstGeom>
          <a:solidFill>
            <a:srgbClr val="E5E5E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71190" y="3025987"/>
            <a:ext cx="8335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Times New Roman Regular" panose="02020603050405020304" charset="0"/>
                <a:cs typeface="Times New Roman Regular" panose="02020603050405020304" charset="0"/>
              </a:rPr>
              <a:t>Test-Time Domain Adaptation by Learning Domain-Aware Batch Normalization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312795" y="3671147"/>
            <a:ext cx="6675120" cy="960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kern="0" spc="-10" dirty="0">
                <a:solidFill>
                  <a:srgbClr val="0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Webpage: </a:t>
            </a:r>
            <a:r>
              <a:rPr lang="en-US" sz="2000" kern="0" spc="-10" dirty="0">
                <a:solidFill>
                  <a:srgbClr val="159EAC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https://chi-chi-zx.github.io/MABN_project</a:t>
            </a:r>
          </a:p>
          <a:p>
            <a:pPr>
              <a:lnSpc>
                <a:spcPct val="150000"/>
              </a:lnSpc>
            </a:pPr>
            <a:r>
              <a:rPr lang="en-US" sz="2000" b="1" kern="0" spc="-10" dirty="0">
                <a:solidFill>
                  <a:srgbClr val="000000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Code:        </a:t>
            </a:r>
            <a:r>
              <a:rPr lang="en-US" sz="2000" kern="0" spc="-10" dirty="0">
                <a:solidFill>
                  <a:srgbClr val="159EAC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https://github.com/ynanwu/MABN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40" y="2996777"/>
            <a:ext cx="174434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BB05EC99-6B9A-4B90-8E4B-125F158A1F3D}"/>
              </a:ext>
            </a:extLst>
          </p:cNvPr>
          <p:cNvSpPr txBox="1"/>
          <p:nvPr/>
        </p:nvSpPr>
        <p:spPr>
          <a:xfrm>
            <a:off x="853439" y="324769"/>
            <a:ext cx="10181908" cy="448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rtl="0" eaLnBrk="0">
              <a:lnSpc>
                <a:spcPts val="2665"/>
              </a:lnSpc>
            </a:pPr>
            <a:r>
              <a:rPr lang="en-US" altLang="zh-CN" sz="32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Problem setting for Test-Time Domain Adaptation (TT-DA)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465717-95FE-4294-BE5B-BF6B450D1363}"/>
              </a:ext>
            </a:extLst>
          </p:cNvPr>
          <p:cNvSpPr/>
          <p:nvPr/>
        </p:nvSpPr>
        <p:spPr>
          <a:xfrm>
            <a:off x="1053950" y="4122218"/>
            <a:ext cx="31559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Georgia" panose="02040502050405020303" pitchFamily="18" charset="0"/>
              </a:rPr>
              <a:t>(-) Require huge amount of unlabeled target data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0000"/>
                </a:solidFill>
                <a:latin typeface="Georgia" panose="02040502050405020303" pitchFamily="18" charset="0"/>
              </a:rPr>
              <a:t>(-) Large-scale repetitive training</a:t>
            </a:r>
          </a:p>
        </p:txBody>
      </p:sp>
      <p:sp>
        <p:nvSpPr>
          <p:cNvPr id="6" name="Google Shape;93;p17">
            <a:extLst>
              <a:ext uri="{FF2B5EF4-FFF2-40B4-BE49-F238E27FC236}">
                <a16:creationId xmlns:a16="http://schemas.microsoft.com/office/drawing/2014/main" id="{CF4F2C50-D17B-490A-96E2-FB7A5D19C2AE}"/>
              </a:ext>
            </a:extLst>
          </p:cNvPr>
          <p:cNvSpPr txBox="1"/>
          <p:nvPr/>
        </p:nvSpPr>
        <p:spPr>
          <a:xfrm>
            <a:off x="4362183" y="4050780"/>
            <a:ext cx="3017377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(+) 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One model to tackle all domains</a:t>
            </a:r>
            <a:endParaRPr sz="1400" dirty="0">
              <a:solidFill>
                <a:srgbClr val="38761D"/>
              </a:solidFill>
              <a:latin typeface="Georgia" panose="020405020504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FF0000"/>
                </a:solidFill>
                <a:latin typeface="Georgia" panose="02040502050405020303" pitchFamily="18" charset="0"/>
              </a:rPr>
              <a:t>(-) Fail to exploit domain specific information in target domains</a:t>
            </a:r>
            <a:r>
              <a:rPr lang="en-US" altLang="zh-CN" sz="1400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endParaRPr sz="14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Google Shape;94;p17">
            <a:extLst>
              <a:ext uri="{FF2B5EF4-FFF2-40B4-BE49-F238E27FC236}">
                <a16:creationId xmlns:a16="http://schemas.microsoft.com/office/drawing/2014/main" id="{293FDF50-E1CE-4FEB-BCC5-34C74DB1BA7C}"/>
              </a:ext>
            </a:extLst>
          </p:cNvPr>
          <p:cNvSpPr txBox="1"/>
          <p:nvPr/>
        </p:nvSpPr>
        <p:spPr>
          <a:xfrm>
            <a:off x="7561448" y="4082187"/>
            <a:ext cx="267058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(</a:t>
            </a: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+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)</a:t>
            </a: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 Exploit domain specific information in </a:t>
            </a:r>
            <a:r>
              <a:rPr lang="en-US" altLang="zh-CN" sz="1400" b="1" i="1" dirty="0">
                <a:solidFill>
                  <a:srgbClr val="38761D"/>
                </a:solidFill>
                <a:latin typeface="Georgia" panose="02040502050405020303" pitchFamily="18" charset="0"/>
              </a:rPr>
              <a:t>unseen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 </a:t>
            </a: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target domains</a:t>
            </a:r>
            <a:endParaRPr sz="1400" dirty="0">
              <a:solidFill>
                <a:srgbClr val="38761D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D57DB-2A56-4274-A1C3-DE6477CA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94" y="1168421"/>
            <a:ext cx="3155950" cy="291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0E33C4-E6DA-4A47-8344-2FF2BFD3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35" y="1183960"/>
            <a:ext cx="3099674" cy="2858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D2AEB-D058-40A6-8144-391ABA5AE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59" y="1150835"/>
            <a:ext cx="3292971" cy="2894506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D68CD25-D451-45D8-A868-1A278ACF022C}"/>
              </a:ext>
            </a:extLst>
          </p:cNvPr>
          <p:cNvSpPr/>
          <p:nvPr/>
        </p:nvSpPr>
        <p:spPr bwMode="auto">
          <a:xfrm>
            <a:off x="10229766" y="1309897"/>
            <a:ext cx="442765" cy="360770"/>
          </a:xfrm>
          <a:prstGeom prst="star5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pitchFamily="-65" charset="0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004EAB-2F15-4663-861C-0330E357C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973" y="5040890"/>
            <a:ext cx="5904656" cy="1522068"/>
          </a:xfrm>
          <a:prstGeom prst="rect">
            <a:avLst/>
          </a:prstGeom>
        </p:spPr>
      </p:pic>
      <p:sp>
        <p:nvSpPr>
          <p:cNvPr id="14" name="Google Shape;94;p17">
            <a:extLst>
              <a:ext uri="{FF2B5EF4-FFF2-40B4-BE49-F238E27FC236}">
                <a16:creationId xmlns:a16="http://schemas.microsoft.com/office/drawing/2014/main" id="{435934A4-B969-4BAB-BF70-9A57457A91C8}"/>
              </a:ext>
            </a:extLst>
          </p:cNvPr>
          <p:cNvSpPr txBox="1"/>
          <p:nvPr/>
        </p:nvSpPr>
        <p:spPr>
          <a:xfrm>
            <a:off x="7321124" y="5172433"/>
            <a:ext cx="3874413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(</a:t>
            </a: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+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)</a:t>
            </a:r>
            <a:r>
              <a:rPr 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For each target domain, only adapt </a:t>
            </a:r>
            <a:r>
              <a:rPr lang="en-US" altLang="zh-CN" sz="1400" b="1" i="1" dirty="0">
                <a:solidFill>
                  <a:srgbClr val="38761D"/>
                </a:solidFill>
                <a:latin typeface="Georgia" panose="02040502050405020303" pitchFamily="18" charset="0"/>
              </a:rPr>
              <a:t>once</a:t>
            </a:r>
            <a:r>
              <a:rPr lang="en-US" altLang="zh-CN" sz="1400" dirty="0">
                <a:solidFill>
                  <a:srgbClr val="38761D"/>
                </a:solidFill>
                <a:latin typeface="Georgia" panose="02040502050405020303" pitchFamily="18" charset="0"/>
              </a:rPr>
              <a:t> using </a:t>
            </a:r>
            <a:r>
              <a:rPr lang="en-US" altLang="zh-CN" sz="1400" b="1" i="1" dirty="0">
                <a:solidFill>
                  <a:srgbClr val="38761D"/>
                </a:solidFill>
                <a:latin typeface="Georgia" panose="02040502050405020303" pitchFamily="18" charset="0"/>
              </a:rPr>
              <a:t>few unlabeled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 b="1" i="1" dirty="0">
              <a:solidFill>
                <a:srgbClr val="38761D"/>
              </a:solidFill>
              <a:latin typeface="Georgia" panose="02040502050405020303" pitchFamily="18" charset="0"/>
            </a:endParaRPr>
          </a:p>
          <a:p>
            <a:pPr lvl="0"/>
            <a:r>
              <a:rPr lang="en-US" altLang="zh-CN" sz="1400" dirty="0">
                <a:latin typeface="Georgia" panose="02040502050405020303" pitchFamily="18" charset="0"/>
              </a:rPr>
              <a:t>Assumption: few unlabeled data convey the underlying distribution of that domain.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9B0FD8-5858-4A05-96BA-9C00EC29AD26}"/>
              </a:ext>
            </a:extLst>
          </p:cNvPr>
          <p:cNvCxnSpPr>
            <a:cxnSpLocks/>
          </p:cNvCxnSpPr>
          <p:nvPr/>
        </p:nvCxnSpPr>
        <p:spPr>
          <a:xfrm>
            <a:off x="745067" y="961813"/>
            <a:ext cx="10349654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9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E5D3473D-6A78-45B0-9562-21D5EF8C9510}"/>
              </a:ext>
            </a:extLst>
          </p:cNvPr>
          <p:cNvSpPr txBox="1"/>
          <p:nvPr/>
        </p:nvSpPr>
        <p:spPr>
          <a:xfrm>
            <a:off x="1679575" y="485043"/>
            <a:ext cx="8077200" cy="46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rtl="0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ea typeface="Arial" panose="020B0604020202090204"/>
                <a:cs typeface="Times New Roman Bold" panose="02020603050405020304" charset="0"/>
                <a:sym typeface="+mn-ea"/>
              </a:rPr>
              <a:t>Challenges in TT-DA</a:t>
            </a:r>
          </a:p>
        </p:txBody>
      </p:sp>
      <p:sp>
        <p:nvSpPr>
          <p:cNvPr id="5" name="文本框 18">
            <a:extLst>
              <a:ext uri="{FF2B5EF4-FFF2-40B4-BE49-F238E27FC236}">
                <a16:creationId xmlns:a16="http://schemas.microsoft.com/office/drawing/2014/main" id="{6ED6F58F-5339-4868-8A29-A7AD3D76718B}"/>
              </a:ext>
            </a:extLst>
          </p:cNvPr>
          <p:cNvSpPr txBox="1"/>
          <p:nvPr/>
        </p:nvSpPr>
        <p:spPr>
          <a:xfrm>
            <a:off x="2640413" y="2807016"/>
            <a:ext cx="793667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Georgia" panose="02040502050405020303" pitchFamily="18" charset="0"/>
                <a:ea typeface="宋体" charset="0"/>
                <a:cs typeface="Times New Roman Bold" panose="02020603050405020304" charset="0"/>
              </a:rPr>
              <a:t>To update from few-shot unlabeled data:</a:t>
            </a:r>
          </a:p>
          <a:p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Georgia" panose="02040502050405020303" pitchFamily="18" charset="0"/>
              <a:ea typeface="宋体" charset="0"/>
              <a:cs typeface="Times New Roman Bold" panose="020206030504050203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Georgia" panose="02040502050405020303" pitchFamily="18" charset="0"/>
                <a:ea typeface="宋体" charset="0"/>
                <a:cs typeface="Times New Roman Bold" panose="02020603050405020304" charset="0"/>
              </a:rPr>
              <a:t>Which parameters to update?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Georgia" panose="02040502050405020303" pitchFamily="18" charset="0"/>
              <a:ea typeface="宋体" charset="0"/>
              <a:cs typeface="Times New Roman Bold" panose="020206030504050203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Georgia" panose="02040502050405020303" pitchFamily="18" charset="0"/>
                <a:ea typeface="宋体" charset="0"/>
                <a:cs typeface="Times New Roman Bold" panose="02020603050405020304" charset="0"/>
              </a:rPr>
              <a:t>How to determine the supervision?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400" kern="0" spc="-10" dirty="0">
              <a:solidFill>
                <a:srgbClr val="000000">
                  <a:alpha val="100000"/>
                </a:srgbClr>
              </a:solidFill>
              <a:latin typeface="Georgia" panose="02040502050405020303" pitchFamily="18" charset="0"/>
              <a:ea typeface="宋体" charset="0"/>
              <a:cs typeface="Times New Roman Bold" panose="020206030504050203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kern="0" spc="-10" dirty="0">
                <a:solidFill>
                  <a:srgbClr val="000000">
                    <a:alpha val="100000"/>
                  </a:srgbClr>
                </a:solidFill>
                <a:latin typeface="Georgia" panose="02040502050405020303" pitchFamily="18" charset="0"/>
                <a:ea typeface="宋体" charset="0"/>
                <a:cs typeface="Times New Roman Bold" panose="02020603050405020304" charset="0"/>
              </a:rPr>
              <a:t>Effective training strategy?</a:t>
            </a:r>
          </a:p>
          <a:p>
            <a:pPr marL="342900" indent="-342900">
              <a:buFont typeface="+mj-lt"/>
              <a:buAutoNum type="arabicPeriod"/>
            </a:pPr>
            <a:endParaRPr lang="en-US" sz="2400" kern="0" spc="-10" dirty="0">
              <a:solidFill>
                <a:srgbClr val="000000">
                  <a:alpha val="100000"/>
                </a:srgbClr>
              </a:solidFill>
              <a:latin typeface="Georgia" panose="02040502050405020303" pitchFamily="18" charset="0"/>
              <a:ea typeface="Arial" panose="020B0604020202090204"/>
              <a:cs typeface="Times New Roman Bold" panose="0202060305040502030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A76BC-E27A-4A3A-86C1-2DD88803601F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406DB6-E3C5-46F0-8667-943A466F6F1F}"/>
              </a:ext>
            </a:extLst>
          </p:cNvPr>
          <p:cNvSpPr txBox="1"/>
          <p:nvPr/>
        </p:nvSpPr>
        <p:spPr>
          <a:xfrm>
            <a:off x="1725316" y="1721316"/>
            <a:ext cx="879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We seek a simple yet effective solution for CNN-based networks</a:t>
            </a:r>
          </a:p>
        </p:txBody>
      </p:sp>
    </p:spTree>
    <p:extLst>
      <p:ext uri="{BB962C8B-B14F-4D97-AF65-F5344CB8AC3E}">
        <p14:creationId xmlns:p14="http://schemas.microsoft.com/office/powerpoint/2010/main" val="150169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ECD71168-F2B0-4AC5-A990-7FED032A96F8}"/>
              </a:ext>
            </a:extLst>
          </p:cNvPr>
          <p:cNvSpPr txBox="1"/>
          <p:nvPr/>
        </p:nvSpPr>
        <p:spPr>
          <a:xfrm>
            <a:off x="1720429" y="345884"/>
            <a:ext cx="8077200" cy="46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Knowledge D</a:t>
            </a:r>
            <a:r>
              <a:rPr lang="en-US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</a:rPr>
              <a:t>isentanglement</a:t>
            </a:r>
            <a:endParaRPr lang="en-US" altLang="zh-CN" sz="3600" b="1" kern="0" spc="-80" dirty="0">
              <a:solidFill>
                <a:srgbClr val="043361">
                  <a:alpha val="100000"/>
                </a:srgbClr>
              </a:solidFill>
              <a:latin typeface="Times New Roman Bold" panose="02020603050405020304" charset="0"/>
              <a:cs typeface="Times New Roman Bold" panose="02020603050405020304" charset="0"/>
              <a:sym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03B25-3FA1-426E-B040-1A8B11B67D06}"/>
              </a:ext>
            </a:extLst>
          </p:cNvPr>
          <p:cNvSpPr/>
          <p:nvPr/>
        </p:nvSpPr>
        <p:spPr>
          <a:xfrm>
            <a:off x="6137031" y="156916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Intuition for TT-DA:</a:t>
            </a:r>
          </a:p>
          <a:p>
            <a:pPr marL="664340" lvl="1" indent="-342900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All domains share the label space.</a:t>
            </a:r>
          </a:p>
          <a:p>
            <a:pPr marL="985782" lvl="2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B0F0"/>
                </a:solidFill>
                <a:latin typeface="Georgia" panose="02040502050405020303" pitchFamily="18" charset="0"/>
              </a:rPr>
              <a:t>Share semantic information.</a:t>
            </a:r>
          </a:p>
          <a:p>
            <a:pPr marL="664340" lvl="1" indent="-342900">
              <a:buFont typeface="Wingdings" panose="05000000000000000000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Every data in a domain is drawn from the same distribution. (e.g., same style of drawing)</a:t>
            </a:r>
          </a:p>
          <a:p>
            <a:pPr marL="985782" lvl="2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Require domain-specific knowledge.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C3EB4-2B47-4B55-9781-B157D5E6C9B7}"/>
              </a:ext>
            </a:extLst>
          </p:cNvPr>
          <p:cNvSpPr txBox="1"/>
          <p:nvPr/>
        </p:nvSpPr>
        <p:spPr>
          <a:xfrm>
            <a:off x="338264" y="2117972"/>
            <a:ext cx="5224335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Prior research on knowledge disentanglement [1]: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B0F0"/>
                </a:solidFill>
                <a:latin typeface="Georgia" panose="02040502050405020303" pitchFamily="18" charset="0"/>
              </a:rPr>
              <a:t>Label information -&gt; weight matrix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Domain information -&gt; BN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D1C7B-ECBC-4760-9079-7B69686220A7}"/>
              </a:ext>
            </a:extLst>
          </p:cNvPr>
          <p:cNvSpPr/>
          <p:nvPr/>
        </p:nvSpPr>
        <p:spPr>
          <a:xfrm>
            <a:off x="5779476" y="6470358"/>
            <a:ext cx="6512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[1] Li et al. Revisiting batch normalization for practical domain adaptation, ICLR 2016.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2D3DB-0AB8-407E-BAF6-6BDA96AD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25" y="3715997"/>
            <a:ext cx="3300292" cy="1620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B6CC6-00F0-4BED-9743-DAB25495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71" y="3781483"/>
            <a:ext cx="3440503" cy="15728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82349-9896-4CE6-8E6C-B978033021B8}"/>
              </a:ext>
            </a:extLst>
          </p:cNvPr>
          <p:cNvSpPr txBox="1"/>
          <p:nvPr/>
        </p:nvSpPr>
        <p:spPr>
          <a:xfrm>
            <a:off x="6283568" y="5619935"/>
            <a:ext cx="5315126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B0F0"/>
                </a:solidFill>
                <a:latin typeface="Georgia" panose="02040502050405020303" pitchFamily="18" charset="0"/>
              </a:rPr>
              <a:t>Keep the well-acquired label knowledge undisturbed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latin typeface="Georgia" panose="02040502050405020303" pitchFamily="18" charset="0"/>
              </a:rPr>
              <a:t>Maximize domain-specific knowledge extraction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D28E8D7-049D-4ACB-A26B-DA97503FC871}"/>
              </a:ext>
            </a:extLst>
          </p:cNvPr>
          <p:cNvSpPr/>
          <p:nvPr/>
        </p:nvSpPr>
        <p:spPr>
          <a:xfrm>
            <a:off x="5275384" y="4439563"/>
            <a:ext cx="1008184" cy="240323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AB78B8-36B2-4593-A694-EA9464588CC5}"/>
              </a:ext>
            </a:extLst>
          </p:cNvPr>
          <p:cNvCxnSpPr>
            <a:cxnSpLocks/>
          </p:cNvCxnSpPr>
          <p:nvPr/>
        </p:nvCxnSpPr>
        <p:spPr>
          <a:xfrm>
            <a:off x="1476589" y="2722880"/>
            <a:ext cx="487680" cy="993117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8A9121-440B-47DB-BBC5-7386A2E3F04D}"/>
              </a:ext>
            </a:extLst>
          </p:cNvPr>
          <p:cNvCxnSpPr>
            <a:cxnSpLocks/>
          </p:cNvCxnSpPr>
          <p:nvPr/>
        </p:nvCxnSpPr>
        <p:spPr>
          <a:xfrm>
            <a:off x="2877789" y="2932441"/>
            <a:ext cx="675670" cy="783556"/>
          </a:xfrm>
          <a:prstGeom prst="straightConnector1">
            <a:avLst/>
          </a:prstGeom>
          <a:ln w="34925"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C44103-AD1F-4CC6-B889-44D04C8FDF22}"/>
              </a:ext>
            </a:extLst>
          </p:cNvPr>
          <p:cNvCxnSpPr>
            <a:cxnSpLocks/>
          </p:cNvCxnSpPr>
          <p:nvPr/>
        </p:nvCxnSpPr>
        <p:spPr>
          <a:xfrm flipH="1">
            <a:off x="7606453" y="2446329"/>
            <a:ext cx="295878" cy="1335154"/>
          </a:xfrm>
          <a:prstGeom prst="straightConnector1">
            <a:avLst/>
          </a:prstGeom>
          <a:ln w="349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5F79B6-E285-48F8-AAC3-ADC8049D9916}"/>
              </a:ext>
            </a:extLst>
          </p:cNvPr>
          <p:cNvCxnSpPr>
            <a:cxnSpLocks/>
          </p:cNvCxnSpPr>
          <p:nvPr/>
        </p:nvCxnSpPr>
        <p:spPr>
          <a:xfrm flipH="1">
            <a:off x="9223814" y="3292680"/>
            <a:ext cx="147939" cy="51961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B8D8B4-7363-4B32-81B8-38E4BB5A677A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2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073F0-FB97-47B5-B7F7-FEA02D45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2" y="1652108"/>
            <a:ext cx="5233923" cy="3773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53675-5D71-44C8-BB6C-7A1695A09E58}"/>
              </a:ext>
            </a:extLst>
          </p:cNvPr>
          <p:cNvSpPr/>
          <p:nvPr/>
        </p:nvSpPr>
        <p:spPr bwMode="auto">
          <a:xfrm>
            <a:off x="654332" y="2782931"/>
            <a:ext cx="5245876" cy="1938991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11AE96-8A40-4DA3-9ED2-ECAE49B080C3}"/>
              </a:ext>
            </a:extLst>
          </p:cNvPr>
          <p:cNvSpPr/>
          <p:nvPr/>
        </p:nvSpPr>
        <p:spPr bwMode="auto">
          <a:xfrm>
            <a:off x="650404" y="4747479"/>
            <a:ext cx="5245875" cy="371327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4DBB41-EFA4-4800-B0F9-B81B6A5A2331}"/>
              </a:ext>
            </a:extLst>
          </p:cNvPr>
          <p:cNvSpPr txBox="1"/>
          <p:nvPr/>
        </p:nvSpPr>
        <p:spPr>
          <a:xfrm>
            <a:off x="6096000" y="1830049"/>
            <a:ext cx="6145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Georgia" panose="02040502050405020303" pitchFamily="18" charset="0"/>
              </a:rPr>
              <a:t>Batch normalization:</a:t>
            </a:r>
          </a:p>
          <a:p>
            <a:pPr marL="664340" lvl="1" indent="-3429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Normalization</a:t>
            </a:r>
          </a:p>
          <a:p>
            <a:pPr marL="642882" lvl="2"/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Georgia" panose="02040502050405020303" pitchFamily="18" charset="0"/>
              </a:rPr>
              <a:t>Unstable on few-shot data.</a:t>
            </a:r>
          </a:p>
          <a:p>
            <a:pPr marL="664340" lvl="1" indent="-3429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Affine transformation 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(learnable)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Georgia" panose="02040502050405020303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36E33E-16B7-49C4-BDFB-3F091930752A}"/>
              </a:ext>
            </a:extLst>
          </p:cNvPr>
          <p:cNvCxnSpPr>
            <a:cxnSpLocks/>
          </p:cNvCxnSpPr>
          <p:nvPr/>
        </p:nvCxnSpPr>
        <p:spPr bwMode="auto">
          <a:xfrm flipV="1">
            <a:off x="5988242" y="2791825"/>
            <a:ext cx="652410" cy="674103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EF060-3EA7-4C6F-B2A1-18F9F98C4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6046645" y="3297084"/>
            <a:ext cx="792088" cy="1425185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8EF1943-F27D-4240-A4CE-13503FBEA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517" y="3634136"/>
            <a:ext cx="4659031" cy="1700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3518F-4016-4285-B933-C1C9EE1A78BC}"/>
              </a:ext>
            </a:extLst>
          </p:cNvPr>
          <p:cNvSpPr txBox="1"/>
          <p:nvPr/>
        </p:nvSpPr>
        <p:spPr>
          <a:xfrm>
            <a:off x="6233350" y="5573128"/>
            <a:ext cx="5619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Directly adopt normalization statistics from source data.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Use affine parameters for correction. 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189247F3-C4E6-4657-9112-85EDA3FF0EB8}"/>
              </a:ext>
            </a:extLst>
          </p:cNvPr>
          <p:cNvSpPr txBox="1"/>
          <p:nvPr/>
        </p:nvSpPr>
        <p:spPr>
          <a:xfrm>
            <a:off x="1679575" y="485043"/>
            <a:ext cx="8077200" cy="46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Learning Domain-specific Knowledge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6F882-A36E-48F9-BC20-93F70F44EBE2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6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84B27300-7E45-4E83-B1A3-1C35C12120E4}"/>
              </a:ext>
            </a:extLst>
          </p:cNvPr>
          <p:cNvSpPr txBox="1"/>
          <p:nvPr/>
        </p:nvSpPr>
        <p:spPr>
          <a:xfrm>
            <a:off x="1679575" y="485043"/>
            <a:ext cx="8077200" cy="46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Supervision?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F31BB-BCD7-4895-9EF1-A3ADE8E81AB8}"/>
              </a:ext>
            </a:extLst>
          </p:cNvPr>
          <p:cNvSpPr txBox="1"/>
          <p:nvPr/>
        </p:nvSpPr>
        <p:spPr>
          <a:xfrm>
            <a:off x="764984" y="1657775"/>
            <a:ext cx="4172776" cy="10156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Recap: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Georgia" panose="02040502050405020303" pitchFamily="18" charset="0"/>
              </a:rPr>
              <a:t>Unlabeled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Georgia" panose="02040502050405020303" pitchFamily="18" charset="0"/>
              </a:rPr>
              <a:t>Extract domain information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A67A2-F8B7-46D5-9192-7B0FF3740850}"/>
              </a:ext>
            </a:extLst>
          </p:cNvPr>
          <p:cNvSpPr txBox="1"/>
          <p:nvPr/>
        </p:nvSpPr>
        <p:spPr>
          <a:xfrm>
            <a:off x="6326293" y="1905362"/>
            <a:ext cx="4646507" cy="400110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Class-independent self-supervised loss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7D923A8-6E91-4099-AF82-397B050B238C}"/>
              </a:ext>
            </a:extLst>
          </p:cNvPr>
          <p:cNvSpPr/>
          <p:nvPr/>
        </p:nvSpPr>
        <p:spPr bwMode="auto">
          <a:xfrm>
            <a:off x="5241568" y="2042940"/>
            <a:ext cx="864096" cy="124955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ea typeface="ヒラギノ角ゴ ProN W3" pitchFamily="-65" charset="-128"/>
              <a:cs typeface="ヒラギノ角ゴ ProN W3" pitchFamily="-65" charset="-128"/>
              <a:sym typeface="Gill Sans" pitchFamily="-65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B84D1-4739-4075-892B-AA9B7A31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31" y="3373798"/>
            <a:ext cx="5915762" cy="2034806"/>
          </a:xfrm>
          <a:prstGeom prst="rect">
            <a:avLst/>
          </a:prstGeom>
          <a:ln w="22225">
            <a:solidFill>
              <a:srgbClr val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D5384B-D926-4A9F-8442-9A1FD716807B}"/>
              </a:ext>
            </a:extLst>
          </p:cNvPr>
          <p:cNvSpPr txBox="1"/>
          <p:nvPr/>
        </p:nvSpPr>
        <p:spPr>
          <a:xfrm>
            <a:off x="297743" y="5534561"/>
            <a:ext cx="641656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Formulate the learning pipeline as multi-task learning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Network updated via auxiliary branch benefits the main branch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26C791-49B2-4359-A61A-4B31DD827EA5}"/>
              </a:ext>
            </a:extLst>
          </p:cNvPr>
          <p:cNvGrpSpPr/>
          <p:nvPr/>
        </p:nvGrpSpPr>
        <p:grpSpPr>
          <a:xfrm>
            <a:off x="7177738" y="3587478"/>
            <a:ext cx="4548867" cy="2343199"/>
            <a:chOff x="6866965" y="738876"/>
            <a:chExt cx="4548867" cy="2343199"/>
          </a:xfrm>
        </p:grpSpPr>
        <p:cxnSp>
          <p:nvCxnSpPr>
            <p:cNvPr id="11" name="Curved Connector 14">
              <a:extLst>
                <a:ext uri="{FF2B5EF4-FFF2-40B4-BE49-F238E27FC236}">
                  <a16:creationId xmlns:a16="http://schemas.microsoft.com/office/drawing/2014/main" id="{C6E268BD-6F21-4DC3-B8ED-B3663639044B}"/>
                </a:ext>
              </a:extLst>
            </p:cNvPr>
            <p:cNvCxnSpPr/>
            <p:nvPr/>
          </p:nvCxnSpPr>
          <p:spPr>
            <a:xfrm rot="5400000" flipH="1" flipV="1">
              <a:off x="6813177" y="1224364"/>
              <a:ext cx="1353671" cy="1246094"/>
            </a:xfrm>
            <a:prstGeom prst="curved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93">
              <a:extLst>
                <a:ext uri="{FF2B5EF4-FFF2-40B4-BE49-F238E27FC236}">
                  <a16:creationId xmlns:a16="http://schemas.microsoft.com/office/drawing/2014/main" id="{3154F596-5C2D-4A9B-B032-9558313E2048}"/>
                </a:ext>
              </a:extLst>
            </p:cNvPr>
            <p:cNvSpPr/>
            <p:nvPr/>
          </p:nvSpPr>
          <p:spPr>
            <a:xfrm>
              <a:off x="8947918" y="2146834"/>
              <a:ext cx="2467914" cy="400110"/>
            </a:xfrm>
            <a:prstGeom prst="rect">
              <a:avLst/>
            </a:prstGeom>
            <a:solidFill>
              <a:srgbClr val="E0D6D7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Primary branch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93">
              <a:extLst>
                <a:ext uri="{FF2B5EF4-FFF2-40B4-BE49-F238E27FC236}">
                  <a16:creationId xmlns:a16="http://schemas.microsoft.com/office/drawing/2014/main" id="{FA9FDF25-38B4-461C-BF1B-7EAA75D406C7}"/>
                </a:ext>
              </a:extLst>
            </p:cNvPr>
            <p:cNvSpPr/>
            <p:nvPr/>
          </p:nvSpPr>
          <p:spPr>
            <a:xfrm>
              <a:off x="6866965" y="738876"/>
              <a:ext cx="2422560" cy="400110"/>
            </a:xfrm>
            <a:prstGeom prst="rect">
              <a:avLst/>
            </a:prstGeom>
            <a:solidFill>
              <a:srgbClr val="E0D6D7">
                <a:alpha val="50196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Auxiliary branch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53551F-C9E1-4924-BB65-43E171DEFC62}"/>
                </a:ext>
              </a:extLst>
            </p:cNvPr>
            <p:cNvCxnSpPr/>
            <p:nvPr/>
          </p:nvCxnSpPr>
          <p:spPr>
            <a:xfrm flipV="1">
              <a:off x="6973455" y="2378479"/>
              <a:ext cx="1953997" cy="15942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16D3D3BE-32F7-4A98-B1BA-6D9EC8B04228}"/>
                </a:ext>
              </a:extLst>
            </p:cNvPr>
            <p:cNvSpPr/>
            <p:nvPr/>
          </p:nvSpPr>
          <p:spPr>
            <a:xfrm>
              <a:off x="7164698" y="1742938"/>
              <a:ext cx="1320800" cy="1339137"/>
            </a:xfrm>
            <a:prstGeom prst="arc">
              <a:avLst/>
            </a:prstGeom>
            <a:ln w="222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FFD115-E80C-48F1-8EDC-6CBD36BFFFA5}"/>
                </a:ext>
              </a:extLst>
            </p:cNvPr>
            <p:cNvSpPr txBox="1"/>
            <p:nvPr/>
          </p:nvSpPr>
          <p:spPr>
            <a:xfrm>
              <a:off x="8410793" y="1512105"/>
              <a:ext cx="2105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Misalignment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1AE0B0-B7A3-43DA-AD2D-BD859F1E2A77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8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8">
            <a:extLst>
              <a:ext uri="{FF2B5EF4-FFF2-40B4-BE49-F238E27FC236}">
                <a16:creationId xmlns:a16="http://schemas.microsoft.com/office/drawing/2014/main" id="{888A4226-B0AC-43D5-B4D5-2529D7D23C02}"/>
              </a:ext>
            </a:extLst>
          </p:cNvPr>
          <p:cNvSpPr txBox="1"/>
          <p:nvPr/>
        </p:nvSpPr>
        <p:spPr>
          <a:xfrm>
            <a:off x="1679575" y="360184"/>
            <a:ext cx="8077200" cy="4601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0">
              <a:lnSpc>
                <a:spcPts val="2665"/>
              </a:lnSpc>
            </a:pPr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Domain-centric Learning to Adapt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633DE-92D8-48F4-837F-80BC273D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73" y="2655673"/>
            <a:ext cx="6407304" cy="3291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70718-0F12-4E2C-B4A9-C8C3D5F8A57E}"/>
              </a:ext>
            </a:extLst>
          </p:cNvPr>
          <p:cNvSpPr txBox="1"/>
          <p:nvPr/>
        </p:nvSpPr>
        <p:spPr>
          <a:xfrm>
            <a:off x="522452" y="5946987"/>
            <a:ext cx="417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67FC5"/>
                </a:solidFill>
                <a:latin typeface="Georgia" panose="02040502050405020303" pitchFamily="18" charset="0"/>
              </a:rPr>
              <a:t>*Methods and setting-dependent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FA765-15FA-44B8-AF8F-AC0B48BCB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211" y="2521752"/>
            <a:ext cx="4469016" cy="3678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9A2800-618A-4BAE-B158-6478726BABC3}"/>
              </a:ext>
            </a:extLst>
          </p:cNvPr>
          <p:cNvSpPr/>
          <p:nvPr/>
        </p:nvSpPr>
        <p:spPr>
          <a:xfrm>
            <a:off x="1761066" y="1301685"/>
            <a:ext cx="799570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Goal: </a:t>
            </a:r>
          </a:p>
          <a:p>
            <a:pPr marL="77864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Focus on the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domain-level</a:t>
            </a:r>
            <a:r>
              <a:rPr lang="en-US" dirty="0">
                <a:latin typeface="Georgia" panose="02040502050405020303" pitchFamily="18" charset="0"/>
              </a:rPr>
              <a:t> rather than the dataset/instance level.</a:t>
            </a:r>
          </a:p>
          <a:p>
            <a:pPr marL="77864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Enforce to learn the domain-specific knowledge</a:t>
            </a:r>
          </a:p>
          <a:p>
            <a:pPr marL="77864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Learning objective alignment </a:t>
            </a: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(bi-level optimization)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2EA69C-450E-4D31-AFA2-3BEE61C6136B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4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940117" y="1386134"/>
            <a:ext cx="1031176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Task formulation: adapting to every domain using a few unlabeled data</a:t>
            </a:r>
          </a:p>
          <a:p>
            <a:endParaRPr lang="en-US" sz="2000" kern="0" spc="-10" dirty="0"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Arial" panose="020B0604020202090204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5" y="1981835"/>
            <a:ext cx="7368540" cy="4004945"/>
          </a:xfrm>
          <a:prstGeom prst="rect">
            <a:avLst/>
          </a:prstGeom>
        </p:spPr>
      </p:pic>
      <p:sp>
        <p:nvSpPr>
          <p:cNvPr id="219" name="矩形 218"/>
          <p:cNvSpPr/>
          <p:nvPr/>
        </p:nvSpPr>
        <p:spPr>
          <a:xfrm>
            <a:off x="4869815" y="3049270"/>
            <a:ext cx="1134745" cy="572135"/>
          </a:xfrm>
          <a:prstGeom prst="rect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6EA88-8019-48B9-8D48-875A17E8B145}"/>
              </a:ext>
            </a:extLst>
          </p:cNvPr>
          <p:cNvSpPr/>
          <p:nvPr/>
        </p:nvSpPr>
        <p:spPr>
          <a:xfrm>
            <a:off x="3180447" y="260194"/>
            <a:ext cx="6396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Learning to Adapt (second stage)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01EA1F-A064-4F0F-8018-0ADB693583A2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C70BBCF-1A0E-45BA-B3C3-901732A1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809" y="3766820"/>
            <a:ext cx="1839172" cy="572951"/>
          </a:xfrm>
          <a:prstGeom prst="rect">
            <a:avLst/>
          </a:prstGeom>
        </p:spPr>
      </p:pic>
      <p:cxnSp>
        <p:nvCxnSpPr>
          <p:cNvPr id="5" name="直接箭头连接符 4"/>
          <p:cNvCxnSpPr>
            <a:cxnSpLocks/>
          </p:cNvCxnSpPr>
          <p:nvPr/>
        </p:nvCxnSpPr>
        <p:spPr>
          <a:xfrm flipH="1" flipV="1">
            <a:off x="5450840" y="3694557"/>
            <a:ext cx="897255" cy="2518410"/>
          </a:xfrm>
          <a:prstGeom prst="straightConnector1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BDB2E20-AED8-42F3-9EFE-4954FA55E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815" y="6127115"/>
            <a:ext cx="5617226" cy="5654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04820" y="6127115"/>
            <a:ext cx="6572250" cy="572135"/>
          </a:xfrm>
          <a:prstGeom prst="rect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50A47-6E3E-453F-8F69-6537B406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33" y="6131177"/>
            <a:ext cx="6634412" cy="543096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35498" y="1319497"/>
            <a:ext cx="1031176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Arial" panose="020B0604020202090204"/>
                <a:cs typeface="Times New Roman" panose="02020603050405020304" pitchFamily="18" charset="0"/>
                <a:sym typeface="+mn-ea"/>
              </a:rPr>
              <a:t>Meta-objective: evaluate the adapted affine parameters on a disjoint set in the task.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0" y="1965325"/>
            <a:ext cx="7172325" cy="39484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68195" y="6113780"/>
            <a:ext cx="8260080" cy="585470"/>
          </a:xfrm>
          <a:prstGeom prst="rect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630160" y="4820920"/>
            <a:ext cx="1835785" cy="977900"/>
          </a:xfrm>
          <a:prstGeom prst="rect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cxnSpLocks/>
            <a:endCxn id="7" idx="2"/>
          </p:cNvCxnSpPr>
          <p:nvPr/>
        </p:nvCxnSpPr>
        <p:spPr>
          <a:xfrm flipH="1" flipV="1">
            <a:off x="8548053" y="5798820"/>
            <a:ext cx="318" cy="311150"/>
          </a:xfrm>
          <a:prstGeom prst="straightConnector1">
            <a:avLst/>
          </a:prstGeom>
          <a:ln w="28575" cap="flat" cmpd="sng">
            <a:solidFill>
              <a:srgbClr val="C00000"/>
            </a:solidFill>
            <a:prstDash val="solid"/>
            <a:miter lim="800000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3FCF8E-4C68-4AE2-8E0B-B32A0A6D9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795" y="3660684"/>
            <a:ext cx="1839172" cy="57295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EEDD54-1AD8-4AEC-BB3F-950829332EDD}"/>
              </a:ext>
            </a:extLst>
          </p:cNvPr>
          <p:cNvCxnSpPr>
            <a:cxnSpLocks/>
          </p:cNvCxnSpPr>
          <p:nvPr/>
        </p:nvCxnSpPr>
        <p:spPr>
          <a:xfrm>
            <a:off x="387772" y="1097280"/>
            <a:ext cx="11465561" cy="0"/>
          </a:xfrm>
          <a:prstGeom prst="line">
            <a:avLst/>
          </a:prstGeom>
          <a:ln w="85725">
            <a:solidFill>
              <a:srgbClr val="043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08798-B9B2-4F05-8002-63F255603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07" y="4863554"/>
            <a:ext cx="1481877" cy="5732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9C0DB5-04BB-4A26-BA4A-A85A9CF2D058}"/>
              </a:ext>
            </a:extLst>
          </p:cNvPr>
          <p:cNvSpPr/>
          <p:nvPr/>
        </p:nvSpPr>
        <p:spPr>
          <a:xfrm>
            <a:off x="3180447" y="260194"/>
            <a:ext cx="6396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spc="-80" dirty="0">
                <a:solidFill>
                  <a:srgbClr val="043361">
                    <a:alpha val="100000"/>
                  </a:srgbClr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Learning to Adapt (second stage)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684</Words>
  <Application>Microsoft Office PowerPoint</Application>
  <PresentationFormat>Widescreen</PresentationFormat>
  <Paragraphs>100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Gill Sans</vt:lpstr>
      <vt:lpstr>微软雅黑</vt:lpstr>
      <vt:lpstr>宋体</vt:lpstr>
      <vt:lpstr>Times New Roman Regular</vt:lpstr>
      <vt:lpstr>ヒラギノ角ゴ ProN W3</vt:lpstr>
      <vt:lpstr>Arial</vt:lpstr>
      <vt:lpstr>Calibri</vt:lpstr>
      <vt:lpstr>Georgia</vt:lpstr>
      <vt:lpstr>Times New Roman</vt:lpstr>
      <vt:lpstr>Times New Roman Bold</vt:lpstr>
      <vt:lpstr>Wingdings</vt:lpstr>
      <vt:lpstr>WPS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Zhixiang Chi (A)</cp:lastModifiedBy>
  <cp:revision>213</cp:revision>
  <dcterms:created xsi:type="dcterms:W3CDTF">2024-01-16T21:39:47Z</dcterms:created>
  <dcterms:modified xsi:type="dcterms:W3CDTF">2024-02-24T07:30:09Z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355D67903D6455486C7DA5655CB62646_41</vt:lpwstr>
  </property>
</Properties>
</file>